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06"/>
    <p:restoredTop sz="94673"/>
  </p:normalViewPr>
  <p:slideViewPr>
    <p:cSldViewPr snapToGrid="0">
      <p:cViewPr>
        <p:scale>
          <a:sx n="119" d="100"/>
          <a:sy n="119" d="100"/>
        </p:scale>
        <p:origin x="144"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91934-210D-964B-A947-C476667F4B94}" type="datetimeFigureOut">
              <a:rPr lang="en-CN" smtClean="0"/>
              <a:t>2024/5/18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6B07C-1531-6346-83DC-16DAC05D03FA}" type="slidenum">
              <a:rPr lang="en-CN" smtClean="0"/>
              <a:t>‹#›</a:t>
            </a:fld>
            <a:endParaRPr lang="en-CN"/>
          </a:p>
        </p:txBody>
      </p:sp>
    </p:spTree>
    <p:extLst>
      <p:ext uri="{BB962C8B-B14F-4D97-AF65-F5344CB8AC3E}">
        <p14:creationId xmlns:p14="http://schemas.microsoft.com/office/powerpoint/2010/main" val="185308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9F6B07C-1531-6346-83DC-16DAC05D03FA}" type="slidenum">
              <a:rPr lang="en-CN" smtClean="0"/>
              <a:t>3</a:t>
            </a:fld>
            <a:endParaRPr lang="en-CN"/>
          </a:p>
        </p:txBody>
      </p:sp>
    </p:spTree>
    <p:extLst>
      <p:ext uri="{BB962C8B-B14F-4D97-AF65-F5344CB8AC3E}">
        <p14:creationId xmlns:p14="http://schemas.microsoft.com/office/powerpoint/2010/main" val="2655394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9F6B07C-1531-6346-83DC-16DAC05D03FA}" type="slidenum">
              <a:rPr lang="en-CN" smtClean="0"/>
              <a:t>4</a:t>
            </a:fld>
            <a:endParaRPr lang="en-CN"/>
          </a:p>
        </p:txBody>
      </p:sp>
    </p:spTree>
    <p:extLst>
      <p:ext uri="{BB962C8B-B14F-4D97-AF65-F5344CB8AC3E}">
        <p14:creationId xmlns:p14="http://schemas.microsoft.com/office/powerpoint/2010/main" val="976659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5/17/24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85491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5/17/24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06282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5/17/24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37758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5/17/24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4856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5/17/24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1827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5/17/24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6255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5/17/24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707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5/17/24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5251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5/17/24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428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5/17/24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172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5/17/24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912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5/17/24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6385673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7" r:id="rId6"/>
    <p:sldLayoutId id="2147483702" r:id="rId7"/>
    <p:sldLayoutId id="2147483703" r:id="rId8"/>
    <p:sldLayoutId id="2147483704" r:id="rId9"/>
    <p:sldLayoutId id="2147483706" r:id="rId10"/>
    <p:sldLayoutId id="2147483705"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12"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image" Target="../media/image16.jpeg"/><Relationship Id="rId9"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ized light photo effects">
            <a:extLst>
              <a:ext uri="{FF2B5EF4-FFF2-40B4-BE49-F238E27FC236}">
                <a16:creationId xmlns:a16="http://schemas.microsoft.com/office/drawing/2014/main" id="{8613BF56-6894-8FA6-5197-1018BB2F4483}"/>
              </a:ext>
            </a:extLst>
          </p:cNvPr>
          <p:cNvPicPr>
            <a:picLocks noChangeAspect="1"/>
          </p:cNvPicPr>
          <p:nvPr/>
        </p:nvPicPr>
        <p:blipFill rotWithShape="1">
          <a:blip r:embed="rId2">
            <a:alphaModFix amt="50000"/>
          </a:blip>
          <a:srcRect t="2255" r="-1" b="13453"/>
          <a:stretch/>
        </p:blipFill>
        <p:spPr>
          <a:xfrm>
            <a:off x="20" y="10"/>
            <a:ext cx="12188930" cy="6857990"/>
          </a:xfrm>
          <a:prstGeom prst="rect">
            <a:avLst/>
          </a:prstGeom>
        </p:spPr>
      </p:pic>
      <p:sp>
        <p:nvSpPr>
          <p:cNvPr id="2" name="Title 1">
            <a:extLst>
              <a:ext uri="{FF2B5EF4-FFF2-40B4-BE49-F238E27FC236}">
                <a16:creationId xmlns:a16="http://schemas.microsoft.com/office/drawing/2014/main" id="{35E9A01F-161C-9FD1-08D4-5930471278DC}"/>
              </a:ext>
            </a:extLst>
          </p:cNvPr>
          <p:cNvSpPr>
            <a:spLocks noGrp="1"/>
          </p:cNvSpPr>
          <p:nvPr>
            <p:ph type="ctrTitle"/>
          </p:nvPr>
        </p:nvSpPr>
        <p:spPr>
          <a:xfrm>
            <a:off x="1524000" y="1122363"/>
            <a:ext cx="9144000" cy="3063240"/>
          </a:xfrm>
        </p:spPr>
        <p:txBody>
          <a:bodyPr>
            <a:normAutofit/>
          </a:bodyPr>
          <a:lstStyle/>
          <a:p>
            <a:pPr algn="ctr">
              <a:lnSpc>
                <a:spcPct val="90000"/>
              </a:lnSpc>
            </a:pPr>
            <a:r>
              <a:rPr lang="en-CN" sz="10800" dirty="0"/>
              <a:t>Art</a:t>
            </a:r>
            <a:br>
              <a:rPr lang="en-CN" sz="10800" dirty="0"/>
            </a:br>
            <a:r>
              <a:rPr lang="en-CN" sz="10800" dirty="0"/>
              <a:t> process portfolio</a:t>
            </a:r>
          </a:p>
        </p:txBody>
      </p:sp>
      <p:sp>
        <p:nvSpPr>
          <p:cNvPr id="3" name="Subtitle 2">
            <a:extLst>
              <a:ext uri="{FF2B5EF4-FFF2-40B4-BE49-F238E27FC236}">
                <a16:creationId xmlns:a16="http://schemas.microsoft.com/office/drawing/2014/main" id="{07FDD77D-0EE1-967E-8759-9604A6606E2D}"/>
              </a:ext>
            </a:extLst>
          </p:cNvPr>
          <p:cNvSpPr>
            <a:spLocks noGrp="1"/>
          </p:cNvSpPr>
          <p:nvPr>
            <p:ph type="subTitle" idx="1"/>
          </p:nvPr>
        </p:nvSpPr>
        <p:spPr>
          <a:xfrm>
            <a:off x="1527048" y="4599432"/>
            <a:ext cx="9144000" cy="1536192"/>
          </a:xfrm>
        </p:spPr>
        <p:txBody>
          <a:bodyPr>
            <a:normAutofit/>
          </a:bodyPr>
          <a:lstStyle/>
          <a:p>
            <a:pPr algn="ctr"/>
            <a:r>
              <a:rPr lang="en-US" sz="3200" dirty="0"/>
              <a:t>B</a:t>
            </a:r>
            <a:r>
              <a:rPr lang="en-CN" sz="3200" dirty="0"/>
              <a:t>y</a:t>
            </a:r>
            <a:r>
              <a:rPr lang="zh-CN" altLang="en-US" sz="3200" dirty="0"/>
              <a:t>：</a:t>
            </a:r>
            <a:r>
              <a:rPr lang="en-US" altLang="zh-CN" sz="3200" dirty="0"/>
              <a:t>Silvia Cai</a:t>
            </a:r>
            <a:endParaRPr lang="en-CN" sz="3200" dirty="0"/>
          </a:p>
        </p:txBody>
      </p:sp>
      <p:sp>
        <p:nvSpPr>
          <p:cNvPr id="18"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251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5">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8C72C-707D-539C-2053-C4F632421560}"/>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000" dirty="0"/>
              <a:t>Idea exploration</a:t>
            </a:r>
          </a:p>
        </p:txBody>
      </p:sp>
      <p:sp>
        <p:nvSpPr>
          <p:cNvPr id="18" name="Rectangle 6">
            <a:extLst>
              <a:ext uri="{FF2B5EF4-FFF2-40B4-BE49-F238E27FC236}">
                <a16:creationId xmlns:a16="http://schemas.microsoft.com/office/drawing/2014/main" id="{147C7031-1E3A-4EF7-A823-89F74BA67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FEF46D"/>
          </a:solidFill>
          <a:ln w="38100" cap="rnd">
            <a:solidFill>
              <a:srgbClr val="FEF46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rawing of a bed with fish swimming in it&#10;&#10;Description automatically generated">
            <a:extLst>
              <a:ext uri="{FF2B5EF4-FFF2-40B4-BE49-F238E27FC236}">
                <a16:creationId xmlns:a16="http://schemas.microsoft.com/office/drawing/2014/main" id="{FD07AF15-94CA-C818-D00C-D7E72FFE89D6}"/>
              </a:ext>
            </a:extLst>
          </p:cNvPr>
          <p:cNvPicPr>
            <a:picLocks noChangeAspect="1"/>
          </p:cNvPicPr>
          <p:nvPr/>
        </p:nvPicPr>
        <p:blipFill>
          <a:blip r:embed="rId2"/>
          <a:stretch>
            <a:fillRect/>
          </a:stretch>
        </p:blipFill>
        <p:spPr>
          <a:xfrm>
            <a:off x="331142" y="901431"/>
            <a:ext cx="3189298" cy="3752116"/>
          </a:xfrm>
          <a:prstGeom prst="rect">
            <a:avLst/>
          </a:prstGeom>
        </p:spPr>
      </p:pic>
      <p:pic>
        <p:nvPicPr>
          <p:cNvPr id="5" name="Content Placeholder 4" descr="A drawing of a castle&#10;&#10;Description automatically generated">
            <a:extLst>
              <a:ext uri="{FF2B5EF4-FFF2-40B4-BE49-F238E27FC236}">
                <a16:creationId xmlns:a16="http://schemas.microsoft.com/office/drawing/2014/main" id="{E3118EEA-1AEE-5644-FDAA-3357F7AB61CA}"/>
              </a:ext>
            </a:extLst>
          </p:cNvPr>
          <p:cNvPicPr>
            <a:picLocks noGrp="1" noChangeAspect="1"/>
          </p:cNvPicPr>
          <p:nvPr>
            <p:ph idx="1"/>
          </p:nvPr>
        </p:nvPicPr>
        <p:blipFill rotWithShape="1">
          <a:blip r:embed="rId3"/>
          <a:srcRect l="18413" t="1326"/>
          <a:stretch/>
        </p:blipFill>
        <p:spPr>
          <a:xfrm>
            <a:off x="8671560" y="766569"/>
            <a:ext cx="3003455" cy="3803642"/>
          </a:xfrm>
          <a:prstGeom prst="rect">
            <a:avLst/>
          </a:prstGeom>
        </p:spPr>
      </p:pic>
      <p:pic>
        <p:nvPicPr>
          <p:cNvPr id="9" name="Picture 8" descr="A drawing of a person walking in the woods&#10;&#10;Description automatically generated">
            <a:extLst>
              <a:ext uri="{FF2B5EF4-FFF2-40B4-BE49-F238E27FC236}">
                <a16:creationId xmlns:a16="http://schemas.microsoft.com/office/drawing/2014/main" id="{13F4EE93-8572-1A1A-5B1D-C01CAA4A9FD2}"/>
              </a:ext>
            </a:extLst>
          </p:cNvPr>
          <p:cNvPicPr>
            <a:picLocks noChangeAspect="1"/>
          </p:cNvPicPr>
          <p:nvPr/>
        </p:nvPicPr>
        <p:blipFill rotWithShape="1">
          <a:blip r:embed="rId4"/>
          <a:srcRect l="2789" t="31769" r="6966" b="10012"/>
          <a:stretch/>
        </p:blipFill>
        <p:spPr>
          <a:xfrm>
            <a:off x="4345505" y="2301628"/>
            <a:ext cx="3171045" cy="2136508"/>
          </a:xfrm>
          <a:prstGeom prst="rect">
            <a:avLst/>
          </a:prstGeom>
        </p:spPr>
      </p:pic>
      <p:sp>
        <p:nvSpPr>
          <p:cNvPr id="10" name="TextBox 9">
            <a:extLst>
              <a:ext uri="{FF2B5EF4-FFF2-40B4-BE49-F238E27FC236}">
                <a16:creationId xmlns:a16="http://schemas.microsoft.com/office/drawing/2014/main" id="{4E11AC77-6419-F394-0907-23CB843869AB}"/>
              </a:ext>
            </a:extLst>
          </p:cNvPr>
          <p:cNvSpPr txBox="1"/>
          <p:nvPr/>
        </p:nvSpPr>
        <p:spPr>
          <a:xfrm>
            <a:off x="331142" y="4907666"/>
            <a:ext cx="3395906" cy="1754326"/>
          </a:xfrm>
          <a:prstGeom prst="rect">
            <a:avLst/>
          </a:prstGeom>
          <a:noFill/>
        </p:spPr>
        <p:txBody>
          <a:bodyPr wrap="square" rtlCol="0">
            <a:spAutoFit/>
          </a:bodyPr>
          <a:lstStyle/>
          <a:p>
            <a:r>
              <a:rPr lang="en-US" dirty="0"/>
              <a:t>I</a:t>
            </a:r>
            <a:r>
              <a:rPr lang="en-CN" dirty="0"/>
              <a:t>dea 1 : For the first idea </a:t>
            </a:r>
            <a:r>
              <a:rPr lang="en-US" dirty="0"/>
              <a:t>I</a:t>
            </a:r>
            <a:r>
              <a:rPr lang="en-CN" dirty="0"/>
              <a:t> took inspiration from my bed room </a:t>
            </a:r>
            <a:r>
              <a:rPr lang="en-US" dirty="0"/>
              <a:t>and</a:t>
            </a:r>
            <a:r>
              <a:rPr lang="en-CN" dirty="0"/>
              <a:t> ocean. </a:t>
            </a:r>
            <a:r>
              <a:rPr lang="en-US" dirty="0"/>
              <a:t>W</a:t>
            </a:r>
            <a:r>
              <a:rPr lang="en-CN" dirty="0"/>
              <a:t>hen </a:t>
            </a:r>
            <a:r>
              <a:rPr lang="en-US" dirty="0"/>
              <a:t>I</a:t>
            </a:r>
            <a:r>
              <a:rPr lang="en-CN" dirty="0"/>
              <a:t> was little </a:t>
            </a:r>
            <a:r>
              <a:rPr lang="en-US" dirty="0"/>
              <a:t>I</a:t>
            </a:r>
            <a:r>
              <a:rPr lang="en-CN" dirty="0"/>
              <a:t> had a dream about the whole world is under the ocean and we are living normally under ocean. </a:t>
            </a:r>
            <a:r>
              <a:rPr lang="en-US" dirty="0"/>
              <a:t>I</a:t>
            </a:r>
            <a:r>
              <a:rPr lang="en-CN" dirty="0"/>
              <a:t>n the sketching there are many fishes, corals a</a:t>
            </a:r>
            <a:r>
              <a:rPr lang="en-US" dirty="0" err="1"/>
              <a:t>nd</a:t>
            </a:r>
            <a:r>
              <a:rPr lang="en-CN" dirty="0"/>
              <a:t> algae. </a:t>
            </a:r>
            <a:r>
              <a:rPr lang="en-US" dirty="0"/>
              <a:t>T</a:t>
            </a:r>
            <a:r>
              <a:rPr lang="en-CN" dirty="0"/>
              <a:t>here are also thing that present in my bad room for exapmle my bad and window.</a:t>
            </a:r>
          </a:p>
        </p:txBody>
      </p:sp>
      <p:sp>
        <p:nvSpPr>
          <p:cNvPr id="11" name="TextBox 10">
            <a:extLst>
              <a:ext uri="{FF2B5EF4-FFF2-40B4-BE49-F238E27FC236}">
                <a16:creationId xmlns:a16="http://schemas.microsoft.com/office/drawing/2014/main" id="{C7B0089C-DC42-1B7F-874A-F21C1BEBAD8C}"/>
              </a:ext>
            </a:extLst>
          </p:cNvPr>
          <p:cNvSpPr txBox="1"/>
          <p:nvPr/>
        </p:nvSpPr>
        <p:spPr>
          <a:xfrm>
            <a:off x="4345505" y="4955475"/>
            <a:ext cx="3395906" cy="1477328"/>
          </a:xfrm>
          <a:prstGeom prst="rect">
            <a:avLst/>
          </a:prstGeom>
          <a:noFill/>
        </p:spPr>
        <p:txBody>
          <a:bodyPr wrap="square" rtlCol="0">
            <a:spAutoFit/>
          </a:bodyPr>
          <a:lstStyle/>
          <a:p>
            <a:r>
              <a:rPr lang="en-CN" dirty="0"/>
              <a:t>Idea 2: For the second idea I dreamed about the a</a:t>
            </a:r>
            <a:r>
              <a:rPr lang="zh-CN" altLang="en-US" dirty="0"/>
              <a:t> </a:t>
            </a:r>
            <a:r>
              <a:rPr lang="en-US" altLang="zh-CN" dirty="0"/>
              <a:t>meteoroids falls near our house, and we are living somewhere cold in the forest. In the sketch shows different layers of pine trees that create a foreground and a background. </a:t>
            </a:r>
            <a:endParaRPr lang="en-CN" dirty="0"/>
          </a:p>
        </p:txBody>
      </p:sp>
      <p:sp>
        <p:nvSpPr>
          <p:cNvPr id="12" name="TextBox 11">
            <a:extLst>
              <a:ext uri="{FF2B5EF4-FFF2-40B4-BE49-F238E27FC236}">
                <a16:creationId xmlns:a16="http://schemas.microsoft.com/office/drawing/2014/main" id="{D3A0BA46-D8D8-A8E6-0D23-35015BD1DF65}"/>
              </a:ext>
            </a:extLst>
          </p:cNvPr>
          <p:cNvSpPr txBox="1"/>
          <p:nvPr/>
        </p:nvSpPr>
        <p:spPr>
          <a:xfrm>
            <a:off x="8475334" y="4769166"/>
            <a:ext cx="3395906" cy="2031325"/>
          </a:xfrm>
          <a:prstGeom prst="rect">
            <a:avLst/>
          </a:prstGeom>
          <a:noFill/>
        </p:spPr>
        <p:txBody>
          <a:bodyPr wrap="square" rtlCol="0">
            <a:spAutoFit/>
          </a:bodyPr>
          <a:lstStyle/>
          <a:p>
            <a:r>
              <a:rPr lang="en-CN" dirty="0"/>
              <a:t>Idea 3: the third idea is a dream that </a:t>
            </a:r>
            <a:r>
              <a:rPr lang="en-US" dirty="0"/>
              <a:t>I</a:t>
            </a:r>
            <a:r>
              <a:rPr lang="en-CN" dirty="0"/>
              <a:t> had for 1 entire year. </a:t>
            </a:r>
            <a:r>
              <a:rPr lang="en-US" dirty="0"/>
              <a:t>W</a:t>
            </a:r>
            <a:r>
              <a:rPr lang="en-CN" dirty="0"/>
              <a:t>hen </a:t>
            </a:r>
            <a:r>
              <a:rPr lang="en-US" dirty="0"/>
              <a:t>I</a:t>
            </a:r>
            <a:r>
              <a:rPr lang="en-CN" dirty="0"/>
              <a:t> was around 5 years old </a:t>
            </a:r>
            <a:r>
              <a:rPr lang="en-US" dirty="0"/>
              <a:t>I</a:t>
            </a:r>
            <a:r>
              <a:rPr lang="en-CN" dirty="0"/>
              <a:t> went to a </a:t>
            </a:r>
            <a:r>
              <a:rPr lang="en-US" dirty="0"/>
              <a:t>haunted house in a zoom with my brother and my cousins. Before entering the haunted house, I didn’t know that there are things scary. After coming out from the house my mom said that my face and lips are all white. This was a nightmare for my childhood. </a:t>
            </a:r>
            <a:endParaRPr lang="en-CN" dirty="0"/>
          </a:p>
        </p:txBody>
      </p:sp>
    </p:spTree>
    <p:extLst>
      <p:ext uri="{BB962C8B-B14F-4D97-AF65-F5344CB8AC3E}">
        <p14:creationId xmlns:p14="http://schemas.microsoft.com/office/powerpoint/2010/main" val="2381120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82429-10D4-5C2B-48E3-FB7B2F8D848D}"/>
              </a:ext>
            </a:extLst>
          </p:cNvPr>
          <p:cNvSpPr>
            <a:spLocks noGrp="1"/>
          </p:cNvSpPr>
          <p:nvPr>
            <p:ph type="title"/>
          </p:nvPr>
        </p:nvSpPr>
        <p:spPr>
          <a:xfrm>
            <a:off x="838200" y="360539"/>
            <a:ext cx="10515600" cy="1325563"/>
          </a:xfrm>
        </p:spPr>
        <p:txBody>
          <a:bodyPr/>
          <a:lstStyle/>
          <a:p>
            <a:r>
              <a:rPr lang="en-US" dirty="0"/>
              <a:t>A</a:t>
            </a:r>
            <a:r>
              <a:rPr lang="en-CN" dirty="0"/>
              <a:t>rtist</a:t>
            </a:r>
            <a:r>
              <a:rPr lang="zh-CN" altLang="en-US" dirty="0"/>
              <a:t> </a:t>
            </a:r>
            <a:r>
              <a:rPr lang="en-US" altLang="zh-CN" dirty="0"/>
              <a:t>research + Project development </a:t>
            </a:r>
            <a:endParaRPr lang="en-CN" dirty="0"/>
          </a:p>
        </p:txBody>
      </p:sp>
      <p:pic>
        <p:nvPicPr>
          <p:cNvPr id="5" name="Content Placeholder 4" descr="A drawing of a bird and seaweed&#10;&#10;Description automatically generated with medium confidence">
            <a:extLst>
              <a:ext uri="{FF2B5EF4-FFF2-40B4-BE49-F238E27FC236}">
                <a16:creationId xmlns:a16="http://schemas.microsoft.com/office/drawing/2014/main" id="{EB0C8759-8E52-495B-066A-5A083B0D6985}"/>
              </a:ext>
            </a:extLst>
          </p:cNvPr>
          <p:cNvPicPr>
            <a:picLocks noGrp="1" noChangeAspect="1"/>
          </p:cNvPicPr>
          <p:nvPr>
            <p:ph idx="1"/>
          </p:nvPr>
        </p:nvPicPr>
        <p:blipFill>
          <a:blip r:embed="rId3"/>
          <a:stretch>
            <a:fillRect/>
          </a:stretch>
        </p:blipFill>
        <p:spPr>
          <a:xfrm>
            <a:off x="8826259" y="1852798"/>
            <a:ext cx="2375747" cy="1526387"/>
          </a:xfrm>
        </p:spPr>
      </p:pic>
      <p:pic>
        <p:nvPicPr>
          <p:cNvPr id="7" name="Picture 6" descr="A drawing of fish and plants&#10;&#10;Description automatically generated">
            <a:extLst>
              <a:ext uri="{FF2B5EF4-FFF2-40B4-BE49-F238E27FC236}">
                <a16:creationId xmlns:a16="http://schemas.microsoft.com/office/drawing/2014/main" id="{92178A84-8E87-61E1-7F45-05FC89CC0231}"/>
              </a:ext>
            </a:extLst>
          </p:cNvPr>
          <p:cNvPicPr>
            <a:picLocks noChangeAspect="1"/>
          </p:cNvPicPr>
          <p:nvPr/>
        </p:nvPicPr>
        <p:blipFill rotWithShape="1">
          <a:blip r:embed="rId4"/>
          <a:srcRect l="7766" t="4372" r="6073" b="1821"/>
          <a:stretch/>
        </p:blipFill>
        <p:spPr>
          <a:xfrm>
            <a:off x="5010058" y="1956612"/>
            <a:ext cx="1397977" cy="1638120"/>
          </a:xfrm>
          <a:prstGeom prst="rect">
            <a:avLst/>
          </a:prstGeom>
        </p:spPr>
      </p:pic>
      <p:pic>
        <p:nvPicPr>
          <p:cNvPr id="9" name="Picture 8" descr="A drawing of a plant&#10;&#10;Description automatically generated">
            <a:extLst>
              <a:ext uri="{FF2B5EF4-FFF2-40B4-BE49-F238E27FC236}">
                <a16:creationId xmlns:a16="http://schemas.microsoft.com/office/drawing/2014/main" id="{64129518-9F2E-8C58-3CAE-9A01C43D241C}"/>
              </a:ext>
            </a:extLst>
          </p:cNvPr>
          <p:cNvPicPr>
            <a:picLocks noChangeAspect="1"/>
          </p:cNvPicPr>
          <p:nvPr/>
        </p:nvPicPr>
        <p:blipFill>
          <a:blip r:embed="rId5"/>
          <a:stretch>
            <a:fillRect/>
          </a:stretch>
        </p:blipFill>
        <p:spPr>
          <a:xfrm>
            <a:off x="11202006" y="1828889"/>
            <a:ext cx="566740" cy="731277"/>
          </a:xfrm>
          <a:prstGeom prst="rect">
            <a:avLst/>
          </a:prstGeom>
        </p:spPr>
      </p:pic>
      <p:pic>
        <p:nvPicPr>
          <p:cNvPr id="11" name="Picture 10" descr="A drawing of a person with a branch&#10;&#10;Description automatically generated">
            <a:extLst>
              <a:ext uri="{FF2B5EF4-FFF2-40B4-BE49-F238E27FC236}">
                <a16:creationId xmlns:a16="http://schemas.microsoft.com/office/drawing/2014/main" id="{8335660A-47EC-8DF1-2922-1ED9015D65F9}"/>
              </a:ext>
            </a:extLst>
          </p:cNvPr>
          <p:cNvPicPr>
            <a:picLocks noChangeAspect="1"/>
          </p:cNvPicPr>
          <p:nvPr/>
        </p:nvPicPr>
        <p:blipFill>
          <a:blip r:embed="rId6"/>
          <a:stretch>
            <a:fillRect/>
          </a:stretch>
        </p:blipFill>
        <p:spPr>
          <a:xfrm>
            <a:off x="11202006" y="2557212"/>
            <a:ext cx="596128" cy="762060"/>
          </a:xfrm>
          <a:prstGeom prst="rect">
            <a:avLst/>
          </a:prstGeom>
        </p:spPr>
      </p:pic>
      <p:sp>
        <p:nvSpPr>
          <p:cNvPr id="14" name="TextBox 13">
            <a:extLst>
              <a:ext uri="{FF2B5EF4-FFF2-40B4-BE49-F238E27FC236}">
                <a16:creationId xmlns:a16="http://schemas.microsoft.com/office/drawing/2014/main" id="{75C3A4F9-2CC8-B842-6464-CC3168CFFBEC}"/>
              </a:ext>
            </a:extLst>
          </p:cNvPr>
          <p:cNvSpPr txBox="1"/>
          <p:nvPr/>
        </p:nvSpPr>
        <p:spPr>
          <a:xfrm>
            <a:off x="6556370" y="1956612"/>
            <a:ext cx="2256935" cy="1200329"/>
          </a:xfrm>
          <a:prstGeom prst="rect">
            <a:avLst/>
          </a:prstGeom>
          <a:noFill/>
        </p:spPr>
        <p:txBody>
          <a:bodyPr wrap="square" rtlCol="0">
            <a:spAutoFit/>
          </a:bodyPr>
          <a:lstStyle/>
          <a:p>
            <a:r>
              <a:rPr lang="en-US" dirty="0"/>
              <a:t>I</a:t>
            </a:r>
            <a:r>
              <a:rPr lang="en-CN" dirty="0"/>
              <a:t> first drew all the 10 pannels in my sketchbook with pencil, then </a:t>
            </a:r>
            <a:r>
              <a:rPr lang="en-US" dirty="0"/>
              <a:t>I</a:t>
            </a:r>
            <a:r>
              <a:rPr lang="en-CN" dirty="0"/>
              <a:t> scanned it with my phone and sended it to the illustrater file. </a:t>
            </a:r>
          </a:p>
        </p:txBody>
      </p:sp>
      <p:pic>
        <p:nvPicPr>
          <p:cNvPr id="1026" name="Picture 2" descr="Paper Light Box Art by Aline Maire">
            <a:extLst>
              <a:ext uri="{FF2B5EF4-FFF2-40B4-BE49-F238E27FC236}">
                <a16:creationId xmlns:a16="http://schemas.microsoft.com/office/drawing/2014/main" id="{58976F41-A046-21AC-78E5-2E28484B7B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7873" y="1975513"/>
            <a:ext cx="2319053" cy="247365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29378463-E633-87BF-C585-6B3A9E05615A}"/>
              </a:ext>
            </a:extLst>
          </p:cNvPr>
          <p:cNvCxnSpPr>
            <a:cxnSpLocks/>
          </p:cNvCxnSpPr>
          <p:nvPr/>
        </p:nvCxnSpPr>
        <p:spPr>
          <a:xfrm flipV="1">
            <a:off x="4914524" y="2019932"/>
            <a:ext cx="0" cy="4449170"/>
          </a:xfrm>
          <a:prstGeom prst="line">
            <a:avLst/>
          </a:prstGeom>
          <a:ln w="28575"/>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D166113-24BE-F98E-26F9-E189DB34F6F6}"/>
              </a:ext>
            </a:extLst>
          </p:cNvPr>
          <p:cNvSpPr txBox="1"/>
          <p:nvPr/>
        </p:nvSpPr>
        <p:spPr>
          <a:xfrm>
            <a:off x="693658" y="1852798"/>
            <a:ext cx="1847238" cy="2862322"/>
          </a:xfrm>
          <a:prstGeom prst="rect">
            <a:avLst/>
          </a:prstGeom>
          <a:noFill/>
        </p:spPr>
        <p:txBody>
          <a:bodyPr wrap="square" rtlCol="0">
            <a:spAutoFit/>
          </a:bodyPr>
          <a:lstStyle/>
          <a:p>
            <a:r>
              <a:rPr lang="en-US" dirty="0"/>
              <a:t>T</a:t>
            </a:r>
            <a:r>
              <a:rPr lang="en-CN" dirty="0"/>
              <a:t>he artist that </a:t>
            </a:r>
            <a:r>
              <a:rPr lang="en-US" dirty="0"/>
              <a:t>I</a:t>
            </a:r>
            <a:r>
              <a:rPr lang="en-CN" dirty="0"/>
              <a:t> researched </a:t>
            </a:r>
            <a:r>
              <a:rPr lang="en-US" dirty="0"/>
              <a:t>ab</a:t>
            </a:r>
            <a:r>
              <a:rPr lang="en-CN" dirty="0"/>
              <a:t>out is </a:t>
            </a:r>
            <a:r>
              <a:rPr lang="en-US" dirty="0"/>
              <a:t>Aline Mare.</a:t>
            </a:r>
          </a:p>
          <a:p>
            <a:r>
              <a:rPr lang="en-US" dirty="0"/>
              <a:t>Aline Mare gets her ideas from nature, movies, and her own feelings. She begins with a main idea but doesn’t plan everything out. Instead, she uses her creativity and imagination to guide her as she creates each light box.</a:t>
            </a:r>
          </a:p>
        </p:txBody>
      </p:sp>
      <p:pic>
        <p:nvPicPr>
          <p:cNvPr id="20" name="Picture 19">
            <a:extLst>
              <a:ext uri="{FF2B5EF4-FFF2-40B4-BE49-F238E27FC236}">
                <a16:creationId xmlns:a16="http://schemas.microsoft.com/office/drawing/2014/main" id="{FEE8EBD3-FD0D-F046-180F-1FF921C0C59B}"/>
              </a:ext>
            </a:extLst>
          </p:cNvPr>
          <p:cNvPicPr>
            <a:picLocks noChangeAspect="1"/>
          </p:cNvPicPr>
          <p:nvPr/>
        </p:nvPicPr>
        <p:blipFill>
          <a:blip r:embed="rId8"/>
          <a:stretch>
            <a:fillRect/>
          </a:stretch>
        </p:blipFill>
        <p:spPr>
          <a:xfrm>
            <a:off x="8988243" y="5198988"/>
            <a:ext cx="2965975" cy="1654886"/>
          </a:xfrm>
          <a:prstGeom prst="rect">
            <a:avLst/>
          </a:prstGeom>
        </p:spPr>
      </p:pic>
      <p:pic>
        <p:nvPicPr>
          <p:cNvPr id="22" name="Picture 21">
            <a:extLst>
              <a:ext uri="{FF2B5EF4-FFF2-40B4-BE49-F238E27FC236}">
                <a16:creationId xmlns:a16="http://schemas.microsoft.com/office/drawing/2014/main" id="{1383D9E3-E621-77EB-51BE-04C44002B1A7}"/>
              </a:ext>
            </a:extLst>
          </p:cNvPr>
          <p:cNvPicPr>
            <a:picLocks noChangeAspect="1"/>
          </p:cNvPicPr>
          <p:nvPr/>
        </p:nvPicPr>
        <p:blipFill>
          <a:blip r:embed="rId9"/>
          <a:stretch>
            <a:fillRect/>
          </a:stretch>
        </p:blipFill>
        <p:spPr>
          <a:xfrm>
            <a:off x="8896132" y="3451664"/>
            <a:ext cx="3058086" cy="1720173"/>
          </a:xfrm>
          <a:prstGeom prst="rect">
            <a:avLst/>
          </a:prstGeom>
        </p:spPr>
      </p:pic>
      <p:sp>
        <p:nvSpPr>
          <p:cNvPr id="25" name="TextBox 24">
            <a:extLst>
              <a:ext uri="{FF2B5EF4-FFF2-40B4-BE49-F238E27FC236}">
                <a16:creationId xmlns:a16="http://schemas.microsoft.com/office/drawing/2014/main" id="{37BE1F53-6883-171D-C452-83BAF8BCF3B6}"/>
              </a:ext>
            </a:extLst>
          </p:cNvPr>
          <p:cNvSpPr txBox="1"/>
          <p:nvPr/>
        </p:nvSpPr>
        <p:spPr>
          <a:xfrm>
            <a:off x="6620391" y="3212341"/>
            <a:ext cx="2256935" cy="1754326"/>
          </a:xfrm>
          <a:prstGeom prst="rect">
            <a:avLst/>
          </a:prstGeom>
          <a:noFill/>
        </p:spPr>
        <p:txBody>
          <a:bodyPr wrap="square" rtlCol="0">
            <a:spAutoFit/>
          </a:bodyPr>
          <a:lstStyle/>
          <a:p>
            <a:r>
              <a:rPr lang="en-US" dirty="0"/>
              <a:t>These are the first 10 panels that I traced. After I cut all the 10 panels I realize that a lot of the panels are not working for the light box because the paper it to thin the algae cannot be hold straight up as the panels. </a:t>
            </a:r>
            <a:endParaRPr lang="en-CN" dirty="0"/>
          </a:p>
        </p:txBody>
      </p:sp>
      <p:pic>
        <p:nvPicPr>
          <p:cNvPr id="27" name="Picture 26">
            <a:extLst>
              <a:ext uri="{FF2B5EF4-FFF2-40B4-BE49-F238E27FC236}">
                <a16:creationId xmlns:a16="http://schemas.microsoft.com/office/drawing/2014/main" id="{7B556830-118B-CABC-2415-9B28D1C3D154}"/>
              </a:ext>
            </a:extLst>
          </p:cNvPr>
          <p:cNvPicPr>
            <a:picLocks noChangeAspect="1"/>
          </p:cNvPicPr>
          <p:nvPr/>
        </p:nvPicPr>
        <p:blipFill>
          <a:blip r:embed="rId10"/>
          <a:stretch>
            <a:fillRect/>
          </a:stretch>
        </p:blipFill>
        <p:spPr>
          <a:xfrm rot="5400000">
            <a:off x="4829901" y="4061512"/>
            <a:ext cx="1033757" cy="775318"/>
          </a:xfrm>
          <a:prstGeom prst="rect">
            <a:avLst/>
          </a:prstGeom>
        </p:spPr>
      </p:pic>
      <p:pic>
        <p:nvPicPr>
          <p:cNvPr id="29" name="Picture 28">
            <a:extLst>
              <a:ext uri="{FF2B5EF4-FFF2-40B4-BE49-F238E27FC236}">
                <a16:creationId xmlns:a16="http://schemas.microsoft.com/office/drawing/2014/main" id="{051441E7-AD49-A1DA-248E-7A8C8293294A}"/>
              </a:ext>
            </a:extLst>
          </p:cNvPr>
          <p:cNvPicPr>
            <a:picLocks noChangeAspect="1"/>
          </p:cNvPicPr>
          <p:nvPr/>
        </p:nvPicPr>
        <p:blipFill>
          <a:blip r:embed="rId11"/>
          <a:stretch>
            <a:fillRect/>
          </a:stretch>
        </p:blipFill>
        <p:spPr>
          <a:xfrm rot="5400000">
            <a:off x="5651834" y="4061512"/>
            <a:ext cx="1033755" cy="775316"/>
          </a:xfrm>
          <a:prstGeom prst="rect">
            <a:avLst/>
          </a:prstGeom>
        </p:spPr>
      </p:pic>
      <p:sp>
        <p:nvSpPr>
          <p:cNvPr id="30" name="TextBox 29">
            <a:extLst>
              <a:ext uri="{FF2B5EF4-FFF2-40B4-BE49-F238E27FC236}">
                <a16:creationId xmlns:a16="http://schemas.microsoft.com/office/drawing/2014/main" id="{BAFFC45A-9D04-A2E1-84F9-257C9CD2CBDD}"/>
              </a:ext>
            </a:extLst>
          </p:cNvPr>
          <p:cNvSpPr txBox="1"/>
          <p:nvPr/>
        </p:nvSpPr>
        <p:spPr>
          <a:xfrm>
            <a:off x="6601586" y="5099548"/>
            <a:ext cx="2256935" cy="1477328"/>
          </a:xfrm>
          <a:prstGeom prst="rect">
            <a:avLst/>
          </a:prstGeom>
          <a:noFill/>
        </p:spPr>
        <p:txBody>
          <a:bodyPr wrap="square" rtlCol="0">
            <a:spAutoFit/>
          </a:bodyPr>
          <a:lstStyle/>
          <a:p>
            <a:r>
              <a:rPr lang="en-CN" dirty="0"/>
              <a:t>I adjusted and redesigned 8 of the panels. I made more connection between each fish and algae, then I recut all the 8 panels and this time the panels worked well. </a:t>
            </a:r>
          </a:p>
        </p:txBody>
      </p:sp>
      <p:pic>
        <p:nvPicPr>
          <p:cNvPr id="32" name="Picture 31">
            <a:extLst>
              <a:ext uri="{FF2B5EF4-FFF2-40B4-BE49-F238E27FC236}">
                <a16:creationId xmlns:a16="http://schemas.microsoft.com/office/drawing/2014/main" id="{2F6BC5FC-81C8-2E95-7887-B91095E6F88A}"/>
              </a:ext>
            </a:extLst>
          </p:cNvPr>
          <p:cNvPicPr>
            <a:picLocks noChangeAspect="1"/>
          </p:cNvPicPr>
          <p:nvPr/>
        </p:nvPicPr>
        <p:blipFill>
          <a:blip r:embed="rId12"/>
          <a:stretch>
            <a:fillRect/>
          </a:stretch>
        </p:blipFill>
        <p:spPr>
          <a:xfrm rot="5400000">
            <a:off x="4909376" y="5255619"/>
            <a:ext cx="1778168" cy="1333626"/>
          </a:xfrm>
          <a:prstGeom prst="rect">
            <a:avLst/>
          </a:prstGeom>
        </p:spPr>
      </p:pic>
      <p:sp>
        <p:nvSpPr>
          <p:cNvPr id="35" name="TextBox 34">
            <a:extLst>
              <a:ext uri="{FF2B5EF4-FFF2-40B4-BE49-F238E27FC236}">
                <a16:creationId xmlns:a16="http://schemas.microsoft.com/office/drawing/2014/main" id="{6104C151-6B54-ED55-8793-E5B6F2715DB2}"/>
              </a:ext>
            </a:extLst>
          </p:cNvPr>
          <p:cNvSpPr txBox="1"/>
          <p:nvPr/>
        </p:nvSpPr>
        <p:spPr>
          <a:xfrm>
            <a:off x="658642" y="4571885"/>
            <a:ext cx="2051554" cy="2308324"/>
          </a:xfrm>
          <a:prstGeom prst="rect">
            <a:avLst/>
          </a:prstGeom>
          <a:noFill/>
        </p:spPr>
        <p:txBody>
          <a:bodyPr wrap="square" rtlCol="0">
            <a:spAutoFit/>
          </a:bodyPr>
          <a:lstStyle/>
          <a:p>
            <a:r>
              <a:rPr lang="en-US" dirty="0"/>
              <a:t>Aline Mare's paper creations, featuring mythical dragons and forest creatures, look like they come from a fairytale. In one piece, whales swim through stormy seas, and in another, turtles and seahorses explore a sunken ancient city.</a:t>
            </a:r>
            <a:endParaRPr lang="en-CN" dirty="0"/>
          </a:p>
        </p:txBody>
      </p:sp>
      <p:sp>
        <p:nvSpPr>
          <p:cNvPr id="37" name="TextBox 36">
            <a:extLst>
              <a:ext uri="{FF2B5EF4-FFF2-40B4-BE49-F238E27FC236}">
                <a16:creationId xmlns:a16="http://schemas.microsoft.com/office/drawing/2014/main" id="{F5A366A6-B8E9-C195-8AC2-23B8B34922B4}"/>
              </a:ext>
            </a:extLst>
          </p:cNvPr>
          <p:cNvSpPr txBox="1"/>
          <p:nvPr/>
        </p:nvSpPr>
        <p:spPr>
          <a:xfrm>
            <a:off x="2747230" y="4484303"/>
            <a:ext cx="2157891" cy="2308324"/>
          </a:xfrm>
          <a:prstGeom prst="rect">
            <a:avLst/>
          </a:prstGeom>
          <a:noFill/>
        </p:spPr>
        <p:txBody>
          <a:bodyPr wrap="square" rtlCol="0">
            <a:spAutoFit/>
          </a:bodyPr>
          <a:lstStyle/>
          <a:p>
            <a:r>
              <a:rPr lang="en-US" dirty="0"/>
              <a:t>I was inspired by Aline Mare's work because it shows a link between our world and life under the sea. Her detailed designs of sea creatures and underwater scenes remind me of my dreams. Her art makes me appreciate the natural world and its mysteries.</a:t>
            </a:r>
            <a:endParaRPr lang="en-CN" dirty="0"/>
          </a:p>
        </p:txBody>
      </p:sp>
    </p:spTree>
    <p:extLst>
      <p:ext uri="{BB962C8B-B14F-4D97-AF65-F5344CB8AC3E}">
        <p14:creationId xmlns:p14="http://schemas.microsoft.com/office/powerpoint/2010/main" val="850234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EC08D-FE4C-620A-B377-A1DC24AF6668}"/>
              </a:ext>
            </a:extLst>
          </p:cNvPr>
          <p:cNvSpPr>
            <a:spLocks noGrp="1"/>
          </p:cNvSpPr>
          <p:nvPr>
            <p:ph type="title"/>
          </p:nvPr>
        </p:nvSpPr>
        <p:spPr/>
        <p:txBody>
          <a:bodyPr/>
          <a:lstStyle/>
          <a:p>
            <a:r>
              <a:rPr lang="en-US" altLang="zh-CN" dirty="0"/>
              <a:t>Project development + </a:t>
            </a:r>
            <a:r>
              <a:rPr lang="en-CN" dirty="0"/>
              <a:t>Final</a:t>
            </a:r>
            <a:r>
              <a:rPr lang="zh-CN" altLang="en-US" dirty="0"/>
              <a:t> </a:t>
            </a:r>
            <a:r>
              <a:rPr lang="en-US" altLang="zh-CN" dirty="0"/>
              <a:t>project </a:t>
            </a:r>
            <a:endParaRPr lang="en-CN" dirty="0"/>
          </a:p>
        </p:txBody>
      </p:sp>
      <p:pic>
        <p:nvPicPr>
          <p:cNvPr id="7" name="Picture 6" descr="A light in a box&#10;&#10;Description automatically generated">
            <a:extLst>
              <a:ext uri="{FF2B5EF4-FFF2-40B4-BE49-F238E27FC236}">
                <a16:creationId xmlns:a16="http://schemas.microsoft.com/office/drawing/2014/main" id="{6DFC85DA-0C98-2726-B5D4-87A4E0E80DAB}"/>
              </a:ext>
            </a:extLst>
          </p:cNvPr>
          <p:cNvPicPr>
            <a:picLocks noChangeAspect="1"/>
          </p:cNvPicPr>
          <p:nvPr/>
        </p:nvPicPr>
        <p:blipFill rotWithShape="1">
          <a:blip r:embed="rId3"/>
          <a:srcRect l="792" t="4956" r="11181" b="1940"/>
          <a:stretch/>
        </p:blipFill>
        <p:spPr>
          <a:xfrm rot="5400000">
            <a:off x="8271985" y="2152225"/>
            <a:ext cx="2155731" cy="1710048"/>
          </a:xfrm>
          <a:prstGeom prst="rect">
            <a:avLst/>
          </a:prstGeom>
        </p:spPr>
      </p:pic>
      <p:pic>
        <p:nvPicPr>
          <p:cNvPr id="11" name="Content Placeholder 10" descr="A light in a box&#10;&#10;Description automatically generated">
            <a:extLst>
              <a:ext uri="{FF2B5EF4-FFF2-40B4-BE49-F238E27FC236}">
                <a16:creationId xmlns:a16="http://schemas.microsoft.com/office/drawing/2014/main" id="{F3AEC13C-B81E-26DC-3201-0AC0C0BEC513}"/>
              </a:ext>
            </a:extLst>
          </p:cNvPr>
          <p:cNvPicPr>
            <a:picLocks noGrp="1" noChangeAspect="1"/>
          </p:cNvPicPr>
          <p:nvPr>
            <p:ph idx="1"/>
          </p:nvPr>
        </p:nvPicPr>
        <p:blipFill rotWithShape="1">
          <a:blip r:embed="rId4"/>
          <a:srcRect l="11482" t="15307" r="18760" b="9183"/>
          <a:stretch/>
        </p:blipFill>
        <p:spPr>
          <a:xfrm>
            <a:off x="6899603" y="1929382"/>
            <a:ext cx="1493672" cy="2155732"/>
          </a:xfrm>
        </p:spPr>
      </p:pic>
      <p:pic>
        <p:nvPicPr>
          <p:cNvPr id="13" name="Picture 12" descr="A person's hand holding a piece of paper&#10;&#10;Description automatically generated">
            <a:extLst>
              <a:ext uri="{FF2B5EF4-FFF2-40B4-BE49-F238E27FC236}">
                <a16:creationId xmlns:a16="http://schemas.microsoft.com/office/drawing/2014/main" id="{1061FA43-8CDF-C42C-6CF2-D31CF1A3183D}"/>
              </a:ext>
            </a:extLst>
          </p:cNvPr>
          <p:cNvPicPr>
            <a:picLocks noChangeAspect="1"/>
          </p:cNvPicPr>
          <p:nvPr/>
        </p:nvPicPr>
        <p:blipFill>
          <a:blip r:embed="rId5"/>
          <a:stretch>
            <a:fillRect/>
          </a:stretch>
        </p:blipFill>
        <p:spPr>
          <a:xfrm rot="5400000">
            <a:off x="561270" y="2176254"/>
            <a:ext cx="1974963" cy="1481222"/>
          </a:xfrm>
          <a:prstGeom prst="rect">
            <a:avLst/>
          </a:prstGeom>
        </p:spPr>
      </p:pic>
      <p:pic>
        <p:nvPicPr>
          <p:cNvPr id="15" name="Picture 14" descr="A hand holding a piece of paper&#10;&#10;Description automatically generated">
            <a:extLst>
              <a:ext uri="{FF2B5EF4-FFF2-40B4-BE49-F238E27FC236}">
                <a16:creationId xmlns:a16="http://schemas.microsoft.com/office/drawing/2014/main" id="{2EA3C5E8-1CA4-BAAF-0AC4-F449698373C2}"/>
              </a:ext>
            </a:extLst>
          </p:cNvPr>
          <p:cNvPicPr>
            <a:picLocks noChangeAspect="1"/>
          </p:cNvPicPr>
          <p:nvPr/>
        </p:nvPicPr>
        <p:blipFill>
          <a:blip r:embed="rId6"/>
          <a:stretch>
            <a:fillRect/>
          </a:stretch>
        </p:blipFill>
        <p:spPr>
          <a:xfrm rot="5400000">
            <a:off x="2289354" y="2176253"/>
            <a:ext cx="1974966" cy="1481225"/>
          </a:xfrm>
          <a:prstGeom prst="rect">
            <a:avLst/>
          </a:prstGeom>
        </p:spPr>
      </p:pic>
      <p:pic>
        <p:nvPicPr>
          <p:cNvPr id="19" name="Picture 18" descr="A cut out of paper on a wood surface&#10;&#10;Description automatically generated">
            <a:extLst>
              <a:ext uri="{FF2B5EF4-FFF2-40B4-BE49-F238E27FC236}">
                <a16:creationId xmlns:a16="http://schemas.microsoft.com/office/drawing/2014/main" id="{4903A8DC-79EB-4D27-1159-A427C21DB516}"/>
              </a:ext>
            </a:extLst>
          </p:cNvPr>
          <p:cNvPicPr>
            <a:picLocks noChangeAspect="1"/>
          </p:cNvPicPr>
          <p:nvPr/>
        </p:nvPicPr>
        <p:blipFill>
          <a:blip r:embed="rId7"/>
          <a:stretch>
            <a:fillRect/>
          </a:stretch>
        </p:blipFill>
        <p:spPr>
          <a:xfrm rot="5400000">
            <a:off x="3912671" y="2198920"/>
            <a:ext cx="1929382" cy="1447037"/>
          </a:xfrm>
          <a:prstGeom prst="rect">
            <a:avLst/>
          </a:prstGeom>
        </p:spPr>
      </p:pic>
      <p:sp>
        <p:nvSpPr>
          <p:cNvPr id="20" name="TextBox 19">
            <a:extLst>
              <a:ext uri="{FF2B5EF4-FFF2-40B4-BE49-F238E27FC236}">
                <a16:creationId xmlns:a16="http://schemas.microsoft.com/office/drawing/2014/main" id="{697A1E1A-0F07-61C6-058E-303544808387}"/>
              </a:ext>
            </a:extLst>
          </p:cNvPr>
          <p:cNvSpPr txBox="1"/>
          <p:nvPr/>
        </p:nvSpPr>
        <p:spPr>
          <a:xfrm>
            <a:off x="870500" y="4056749"/>
            <a:ext cx="3018748" cy="2585323"/>
          </a:xfrm>
          <a:prstGeom prst="rect">
            <a:avLst/>
          </a:prstGeom>
          <a:noFill/>
        </p:spPr>
        <p:txBody>
          <a:bodyPr wrap="square" rtlCol="0">
            <a:spAutoFit/>
          </a:bodyPr>
          <a:lstStyle/>
          <a:p>
            <a:r>
              <a:rPr lang="en-US" dirty="0"/>
              <a:t>A</a:t>
            </a:r>
            <a:r>
              <a:rPr lang="en-CN" dirty="0"/>
              <a:t>fter having all ten panels cut. I made the wood frames and the light box to make the panels stand up.</a:t>
            </a:r>
            <a:r>
              <a:rPr lang="zh-CN" altLang="en-US" dirty="0"/>
              <a:t> </a:t>
            </a:r>
            <a:r>
              <a:rPr lang="en-US" dirty="0"/>
              <a:t>W</a:t>
            </a:r>
            <a:r>
              <a:rPr lang="en-CN" dirty="0"/>
              <a:t>e use the double sided tape and some paper clip to stick paper panels on the wood frame. I sticked only the top and the bottom of the frame. </a:t>
            </a:r>
            <a:r>
              <a:rPr lang="en-US" dirty="0"/>
              <a:t>I also used two little piece of tape to stick the side. After that I slide all the panels into the box that we had made. </a:t>
            </a:r>
            <a:endParaRPr lang="en-CN" dirty="0"/>
          </a:p>
          <a:p>
            <a:endParaRPr lang="en-CN" dirty="0"/>
          </a:p>
        </p:txBody>
      </p:sp>
      <p:pic>
        <p:nvPicPr>
          <p:cNvPr id="22" name="Picture 21">
            <a:extLst>
              <a:ext uri="{FF2B5EF4-FFF2-40B4-BE49-F238E27FC236}">
                <a16:creationId xmlns:a16="http://schemas.microsoft.com/office/drawing/2014/main" id="{A871ACAC-70DF-A66F-100B-DC6F21604084}"/>
              </a:ext>
            </a:extLst>
          </p:cNvPr>
          <p:cNvPicPr>
            <a:picLocks noChangeAspect="1"/>
          </p:cNvPicPr>
          <p:nvPr/>
        </p:nvPicPr>
        <p:blipFill rotWithShape="1">
          <a:blip r:embed="rId8"/>
          <a:srcRect l="4342" t="4342" r="5466" b="5466"/>
          <a:stretch/>
        </p:blipFill>
        <p:spPr>
          <a:xfrm rot="5400000">
            <a:off x="10044051" y="2220122"/>
            <a:ext cx="2099002" cy="1574252"/>
          </a:xfrm>
          <a:prstGeom prst="rect">
            <a:avLst/>
          </a:prstGeom>
        </p:spPr>
      </p:pic>
      <p:sp>
        <p:nvSpPr>
          <p:cNvPr id="23" name="TextBox 22">
            <a:extLst>
              <a:ext uri="{FF2B5EF4-FFF2-40B4-BE49-F238E27FC236}">
                <a16:creationId xmlns:a16="http://schemas.microsoft.com/office/drawing/2014/main" id="{B472B5BB-0911-1CE6-B716-A9E87549E226}"/>
              </a:ext>
            </a:extLst>
          </p:cNvPr>
          <p:cNvSpPr txBox="1"/>
          <p:nvPr/>
        </p:nvSpPr>
        <p:spPr>
          <a:xfrm>
            <a:off x="8168640" y="7940040"/>
            <a:ext cx="184731" cy="369332"/>
          </a:xfrm>
          <a:prstGeom prst="rect">
            <a:avLst/>
          </a:prstGeom>
          <a:noFill/>
        </p:spPr>
        <p:txBody>
          <a:bodyPr wrap="none" rtlCol="0">
            <a:spAutoFit/>
          </a:bodyPr>
          <a:lstStyle/>
          <a:p>
            <a:endParaRPr lang="en-CN" dirty="0"/>
          </a:p>
        </p:txBody>
      </p:sp>
      <p:pic>
        <p:nvPicPr>
          <p:cNvPr id="25" name="Picture 24">
            <a:extLst>
              <a:ext uri="{FF2B5EF4-FFF2-40B4-BE49-F238E27FC236}">
                <a16:creationId xmlns:a16="http://schemas.microsoft.com/office/drawing/2014/main" id="{4170FA30-DF4E-DEE6-EFCB-CA9A5719D854}"/>
              </a:ext>
            </a:extLst>
          </p:cNvPr>
          <p:cNvPicPr>
            <a:picLocks noChangeAspect="1"/>
          </p:cNvPicPr>
          <p:nvPr/>
        </p:nvPicPr>
        <p:blipFill rotWithShape="1">
          <a:blip r:embed="rId9"/>
          <a:srcRect t="9286" r="18577" b="8042"/>
          <a:stretch/>
        </p:blipFill>
        <p:spPr>
          <a:xfrm rot="5400000">
            <a:off x="8227030" y="4375115"/>
            <a:ext cx="2245639" cy="1710050"/>
          </a:xfrm>
          <a:prstGeom prst="rect">
            <a:avLst/>
          </a:prstGeom>
        </p:spPr>
      </p:pic>
      <p:pic>
        <p:nvPicPr>
          <p:cNvPr id="27" name="Picture 26">
            <a:extLst>
              <a:ext uri="{FF2B5EF4-FFF2-40B4-BE49-F238E27FC236}">
                <a16:creationId xmlns:a16="http://schemas.microsoft.com/office/drawing/2014/main" id="{D79DCD84-AEEA-FFD3-BDC4-1411D8A74D22}"/>
              </a:ext>
            </a:extLst>
          </p:cNvPr>
          <p:cNvPicPr>
            <a:picLocks noChangeAspect="1"/>
          </p:cNvPicPr>
          <p:nvPr/>
        </p:nvPicPr>
        <p:blipFill rotWithShape="1">
          <a:blip r:embed="rId10"/>
          <a:srcRect l="7209" t="11553" r="10679" b="13640"/>
          <a:stretch/>
        </p:blipFill>
        <p:spPr>
          <a:xfrm rot="5400000">
            <a:off x="6558575" y="4540540"/>
            <a:ext cx="2153447" cy="1471394"/>
          </a:xfrm>
          <a:prstGeom prst="rect">
            <a:avLst/>
          </a:prstGeom>
        </p:spPr>
      </p:pic>
      <p:pic>
        <p:nvPicPr>
          <p:cNvPr id="29" name="Picture 28">
            <a:extLst>
              <a:ext uri="{FF2B5EF4-FFF2-40B4-BE49-F238E27FC236}">
                <a16:creationId xmlns:a16="http://schemas.microsoft.com/office/drawing/2014/main" id="{F4D93995-D9A8-4149-0A33-00286D41CD85}"/>
              </a:ext>
            </a:extLst>
          </p:cNvPr>
          <p:cNvPicPr>
            <a:picLocks noChangeAspect="1"/>
          </p:cNvPicPr>
          <p:nvPr/>
        </p:nvPicPr>
        <p:blipFill rotWithShape="1">
          <a:blip r:embed="rId11"/>
          <a:srcRect l="3133" t="13517" r="17271" b="9041"/>
          <a:stretch/>
        </p:blipFill>
        <p:spPr>
          <a:xfrm rot="5400000">
            <a:off x="10024757" y="4411266"/>
            <a:ext cx="2248874" cy="1640983"/>
          </a:xfrm>
          <a:prstGeom prst="rect">
            <a:avLst/>
          </a:prstGeom>
        </p:spPr>
      </p:pic>
      <p:pic>
        <p:nvPicPr>
          <p:cNvPr id="35" name="Picture 34">
            <a:extLst>
              <a:ext uri="{FF2B5EF4-FFF2-40B4-BE49-F238E27FC236}">
                <a16:creationId xmlns:a16="http://schemas.microsoft.com/office/drawing/2014/main" id="{D85EE20B-570D-2B63-C6B3-A6270B489088}"/>
              </a:ext>
            </a:extLst>
          </p:cNvPr>
          <p:cNvPicPr>
            <a:picLocks noChangeAspect="1"/>
          </p:cNvPicPr>
          <p:nvPr/>
        </p:nvPicPr>
        <p:blipFill>
          <a:blip r:embed="rId12"/>
          <a:stretch>
            <a:fillRect/>
          </a:stretch>
        </p:blipFill>
        <p:spPr>
          <a:xfrm>
            <a:off x="4168688" y="4007040"/>
            <a:ext cx="1447039" cy="1928632"/>
          </a:xfrm>
          <a:prstGeom prst="rect">
            <a:avLst/>
          </a:prstGeom>
        </p:spPr>
      </p:pic>
      <p:sp>
        <p:nvSpPr>
          <p:cNvPr id="36" name="TextBox 35">
            <a:extLst>
              <a:ext uri="{FF2B5EF4-FFF2-40B4-BE49-F238E27FC236}">
                <a16:creationId xmlns:a16="http://schemas.microsoft.com/office/drawing/2014/main" id="{5A5B0012-0467-E09A-8321-CD60A185013C}"/>
              </a:ext>
            </a:extLst>
          </p:cNvPr>
          <p:cNvSpPr txBox="1"/>
          <p:nvPr/>
        </p:nvSpPr>
        <p:spPr>
          <a:xfrm>
            <a:off x="5635701" y="1779687"/>
            <a:ext cx="1334784" cy="5078313"/>
          </a:xfrm>
          <a:prstGeom prst="rect">
            <a:avLst/>
          </a:prstGeom>
          <a:noFill/>
        </p:spPr>
        <p:txBody>
          <a:bodyPr wrap="square" rtlCol="0">
            <a:spAutoFit/>
          </a:bodyPr>
          <a:lstStyle/>
          <a:p>
            <a:r>
              <a:rPr lang="en-US" dirty="0"/>
              <a:t>T</a:t>
            </a:r>
            <a:r>
              <a:rPr lang="en-CN" dirty="0"/>
              <a:t>hese are the photos of my final product. I choose to put different color photo to present different emotions. </a:t>
            </a:r>
            <a:r>
              <a:rPr lang="en-US" dirty="0"/>
              <a:t>T</a:t>
            </a:r>
            <a:r>
              <a:rPr lang="en-CN" dirty="0"/>
              <a:t>he color of the room varies based on my emotion. </a:t>
            </a:r>
            <a:r>
              <a:rPr lang="en-US" dirty="0"/>
              <a:t>S</a:t>
            </a:r>
            <a:r>
              <a:rPr lang="en-CN" dirty="0"/>
              <a:t>o for example the yellow and orange color represent a me in comfort, green and blue color represent when </a:t>
            </a:r>
            <a:r>
              <a:rPr lang="en-US" dirty="0"/>
              <a:t>I</a:t>
            </a:r>
            <a:r>
              <a:rPr lang="en-CN" dirty="0"/>
              <a:t> am feeling happy and color red is when </a:t>
            </a:r>
            <a:r>
              <a:rPr lang="en-US" dirty="0"/>
              <a:t>I</a:t>
            </a:r>
            <a:r>
              <a:rPr lang="en-CN" dirty="0"/>
              <a:t> am mad and angry. </a:t>
            </a:r>
          </a:p>
        </p:txBody>
      </p:sp>
    </p:spTree>
    <p:extLst>
      <p:ext uri="{BB962C8B-B14F-4D97-AF65-F5344CB8AC3E}">
        <p14:creationId xmlns:p14="http://schemas.microsoft.com/office/powerpoint/2010/main" val="133177556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5738</TotalTime>
  <Words>639</Words>
  <Application>Microsoft Macintosh PowerPoint</Application>
  <PresentationFormat>Widescreen</PresentationFormat>
  <Paragraphs>19</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The Hand Bold</vt:lpstr>
      <vt:lpstr>Aptos</vt:lpstr>
      <vt:lpstr>Arial</vt:lpstr>
      <vt:lpstr>The Serif Hand Black</vt:lpstr>
      <vt:lpstr>SketchyVTI</vt:lpstr>
      <vt:lpstr>Art  process portfolio</vt:lpstr>
      <vt:lpstr>Idea exploration</vt:lpstr>
      <vt:lpstr>Artist research + Project development </vt:lpstr>
      <vt:lpstr>Project development + Final project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process portfolio</dc:title>
  <dc:creator>Silvia Cai</dc:creator>
  <cp:lastModifiedBy>Silvia Cai</cp:lastModifiedBy>
  <cp:revision>11</cp:revision>
  <dcterms:created xsi:type="dcterms:W3CDTF">2024-05-17T01:31:46Z</dcterms:created>
  <dcterms:modified xsi:type="dcterms:W3CDTF">2024-05-21T01:10:22Z</dcterms:modified>
</cp:coreProperties>
</file>